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5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1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2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3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7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0F45-BEC7-4147-A76B-3247A6F4842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F591-594F-4A38-BA47-C1F24B04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8600" y="1354753"/>
            <a:ext cx="82296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IQ" sz="2800" b="1" u="sng" dirty="0" smtClean="0">
                <a:solidFill>
                  <a:srgbClr val="FF0000"/>
                </a:solidFill>
                <a:latin typeface="Arial,Bold"/>
              </a:rPr>
              <a:t>3-  </a:t>
            </a:r>
            <a:r>
              <a:rPr lang="ar-IQ" sz="2800" b="1" u="sng" dirty="0" err="1">
                <a:solidFill>
                  <a:srgbClr val="FF0000"/>
                </a:solidFill>
                <a:latin typeface="Arial,Bold"/>
              </a:rPr>
              <a:t>الازموزية</a:t>
            </a:r>
            <a:r>
              <a:rPr lang="ar-IQ" sz="2800" b="1" u="sng" dirty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800" b="1" u="sng" dirty="0" smtClean="0">
                <a:solidFill>
                  <a:srgbClr val="FF0000"/>
                </a:solidFill>
                <a:latin typeface="Arial,Bold"/>
              </a:rPr>
              <a:t> ( التنافذ أو التناضح) </a:t>
            </a:r>
            <a:r>
              <a:rPr lang="en-US" sz="2800" b="1" u="sng" dirty="0" smtClean="0">
                <a:solidFill>
                  <a:srgbClr val="FF0000"/>
                </a:solidFill>
                <a:latin typeface="Calibri,Bold"/>
              </a:rPr>
              <a:t>Osmosis</a:t>
            </a:r>
            <a:endParaRPr lang="ar-IQ" sz="2800" b="1" u="sng" dirty="0" smtClean="0">
              <a:solidFill>
                <a:srgbClr val="FF0000"/>
              </a:solidFill>
              <a:latin typeface="Calibri,Bold"/>
            </a:endParaRPr>
          </a:p>
          <a:p>
            <a:pPr algn="r" rtl="1"/>
            <a:endParaRPr lang="en-US" sz="2400" b="1" dirty="0">
              <a:solidFill>
                <a:srgbClr val="FF0000"/>
              </a:solidFill>
              <a:latin typeface="Calibri,Bold"/>
            </a:endParaRPr>
          </a:p>
          <a:p>
            <a:pPr algn="r" rtl="1"/>
            <a:r>
              <a:rPr lang="ar-IQ" sz="2000" b="1" dirty="0">
                <a:solidFill>
                  <a:srgbClr val="002060"/>
                </a:solidFill>
                <a:latin typeface="Arial,Bold"/>
              </a:rPr>
              <a:t>تحاط الخلية النباتية </a:t>
            </a:r>
            <a:r>
              <a:rPr lang="ar-IQ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,Bold"/>
              </a:rPr>
              <a:t>بجدار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خلوي غير حي </a:t>
            </a:r>
            <a:r>
              <a:rPr lang="ar-IQ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,Bold"/>
              </a:rPr>
              <a:t>وغشاء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خلوي (بلازمي) حي 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.ولذا فان عملية 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الانتشار يجب 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ان تتم 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عبر هذه 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الاغشية. </a:t>
            </a:r>
            <a:endParaRPr lang="ar-IQ" sz="2000" b="1" dirty="0" smtClean="0">
              <a:solidFill>
                <a:srgbClr val="002060"/>
              </a:solidFill>
              <a:latin typeface="Arial,Bold"/>
            </a:endParaRPr>
          </a:p>
          <a:p>
            <a:pPr algn="r" rtl="1"/>
            <a:endParaRPr lang="ar-IQ" sz="2000" b="1" dirty="0" smtClean="0">
              <a:solidFill>
                <a:srgbClr val="002060"/>
              </a:solidFill>
              <a:latin typeface="Arial,Bold"/>
            </a:endParaRPr>
          </a:p>
          <a:p>
            <a:pPr algn="r" rtl="1"/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- يكون الجدار الخارجي 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للخلية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منفذ تام </a:t>
            </a:r>
            <a:r>
              <a:rPr lang="en-US" sz="2000" b="1" dirty="0" smtClean="0">
                <a:solidFill>
                  <a:srgbClr val="FF0000"/>
                </a:solidFill>
                <a:latin typeface="Calibri,Bold"/>
              </a:rPr>
              <a:t>Completely </a:t>
            </a:r>
            <a:r>
              <a:rPr lang="en-US" sz="2000" b="1" dirty="0">
                <a:solidFill>
                  <a:srgbClr val="FF0000"/>
                </a:solidFill>
                <a:latin typeface="Calibri,Bold"/>
              </a:rPr>
              <a:t>permeable </a:t>
            </a:r>
            <a:endParaRPr lang="ar-IQ" sz="2000" b="1" dirty="0" smtClean="0">
              <a:solidFill>
                <a:srgbClr val="FF0000"/>
              </a:solidFill>
              <a:latin typeface="Calibri,Bold"/>
            </a:endParaRPr>
          </a:p>
          <a:p>
            <a:pPr algn="r" rtl="1"/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- بينما 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يكون الغشاء 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البلازمي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شبه منفذ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اختياري</a:t>
            </a:r>
            <a:r>
              <a:rPr lang="en-US" sz="20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او انتقائي النفاذية </a:t>
            </a:r>
          </a:p>
          <a:p>
            <a:pPr algn="r" rtl="1"/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Calibri,Bold"/>
              </a:rPr>
              <a:t>Selective </a:t>
            </a:r>
            <a:r>
              <a:rPr lang="en-US" sz="2000" b="1" dirty="0">
                <a:solidFill>
                  <a:srgbClr val="FF0000"/>
                </a:solidFill>
                <a:latin typeface="Calibri,Bold"/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  <a:latin typeface="Calibri,Bold"/>
              </a:rPr>
              <a:t>differentially semi- permeable</a:t>
            </a:r>
            <a:endParaRPr lang="ar-IQ" sz="2000" b="1" dirty="0" smtClean="0">
              <a:solidFill>
                <a:srgbClr val="FF0000"/>
              </a:solidFill>
              <a:latin typeface="Calibri,Bold"/>
            </a:endParaRPr>
          </a:p>
          <a:p>
            <a:pPr algn="r" rtl="1"/>
            <a:endParaRPr lang="ar-IQ" sz="2000" b="1" dirty="0">
              <a:solidFill>
                <a:srgbClr val="002060"/>
              </a:solidFill>
              <a:latin typeface="Arial,Bold"/>
            </a:endParaRPr>
          </a:p>
          <a:p>
            <a:pPr algn="r" rtl="1"/>
            <a:r>
              <a:rPr lang="ar-IQ" sz="2000" b="1" dirty="0" smtClean="0">
                <a:latin typeface="Arial,Bold"/>
              </a:rPr>
              <a:t>وعليه </a:t>
            </a:r>
            <a:r>
              <a:rPr lang="ar-IQ" sz="2000" b="1" dirty="0">
                <a:latin typeface="Arial,Bold"/>
              </a:rPr>
              <a:t>فان ا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نتشار المذيب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(الماء عادة) عبر الاغشية هذه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يعرف </a:t>
            </a:r>
            <a:r>
              <a:rPr lang="ar-IQ" sz="2000" b="1" dirty="0" err="1" smtClean="0">
                <a:solidFill>
                  <a:srgbClr val="FF0000"/>
                </a:solidFill>
                <a:latin typeface="Arial,Bold"/>
              </a:rPr>
              <a:t>بالازموزية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.</a:t>
            </a:r>
            <a:endParaRPr lang="ar-IQ" sz="2000" b="1" dirty="0">
              <a:solidFill>
                <a:srgbClr val="FF0000"/>
              </a:solidFill>
              <a:latin typeface="Arial,Bold"/>
            </a:endParaRPr>
          </a:p>
          <a:p>
            <a:pPr algn="r" rtl="1"/>
            <a:r>
              <a:rPr lang="ar-IQ" sz="2000" b="1" dirty="0">
                <a:solidFill>
                  <a:srgbClr val="002060"/>
                </a:solidFill>
                <a:latin typeface="Arial,Bold"/>
              </a:rPr>
              <a:t>إن الغشاء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شبة المنفذ 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هو الذي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يسمح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 بمرور 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جزيئات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المذيب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فقط 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بينما الغشاء البلازمي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يسمح 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بمرور بعض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الدقائق الذائبة ويمنع أخرى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 لذا 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فأنه 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شبه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منفذ</a:t>
            </a:r>
            <a:r>
              <a:rPr lang="ar-IQ" sz="2000" b="1" dirty="0" smtClean="0">
                <a:solidFill>
                  <a:srgbClr val="002060"/>
                </a:solidFill>
                <a:latin typeface="Arial,Bold"/>
              </a:rPr>
              <a:t>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اختياري النفاذية</a:t>
            </a:r>
            <a:r>
              <a:rPr lang="ar-IQ" sz="2000" b="1" dirty="0">
                <a:solidFill>
                  <a:srgbClr val="002060"/>
                </a:solidFill>
                <a:latin typeface="Arial,Bold"/>
              </a:rPr>
              <a:t>.</a:t>
            </a:r>
          </a:p>
          <a:p>
            <a:pPr algn="r" rtl="1"/>
            <a:r>
              <a:rPr lang="ar-IQ" sz="2000" b="1" dirty="0">
                <a:solidFill>
                  <a:srgbClr val="FF0000"/>
                </a:solidFill>
                <a:latin typeface="Arial,Bold"/>
              </a:rPr>
              <a:t>لذا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فان:</a:t>
            </a:r>
          </a:p>
          <a:p>
            <a:pPr algn="r" rtl="1"/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000" b="1" dirty="0" err="1">
                <a:solidFill>
                  <a:srgbClr val="FF0000"/>
                </a:solidFill>
                <a:latin typeface="Arial,Bold"/>
              </a:rPr>
              <a:t>الازموزية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 هي </a:t>
            </a:r>
            <a:r>
              <a:rPr lang="ar-IQ" sz="2000" b="1" dirty="0">
                <a:latin typeface="Arial,Bold"/>
              </a:rPr>
              <a:t>عملية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000" b="1" dirty="0">
                <a:solidFill>
                  <a:srgbClr val="000000"/>
                </a:solidFill>
                <a:latin typeface="Arial,Bold"/>
              </a:rPr>
              <a:t>انتشار غشائي </a:t>
            </a:r>
            <a:r>
              <a:rPr lang="ar-IQ" sz="2000" b="1" dirty="0" smtClean="0">
                <a:solidFill>
                  <a:srgbClr val="000000"/>
                </a:solidFill>
                <a:latin typeface="Arial,Bold"/>
              </a:rPr>
              <a:t>( لان </a:t>
            </a:r>
            <a:r>
              <a:rPr lang="ar-IQ" sz="2000" b="1" dirty="0" err="1" smtClean="0">
                <a:solidFill>
                  <a:srgbClr val="000000"/>
                </a:solidFill>
                <a:latin typeface="Arial,Bold"/>
              </a:rPr>
              <a:t>الازموزية</a:t>
            </a:r>
            <a:r>
              <a:rPr lang="ar-IQ" sz="2000" b="1" dirty="0" smtClean="0">
                <a:solidFill>
                  <a:srgbClr val="000000"/>
                </a:solidFill>
                <a:latin typeface="Arial,Bold"/>
              </a:rPr>
              <a:t> تتعلق بحركة الماء)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من المنطقة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التي تكون فيها الطاقة الحركية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لجزيئات الماء </a:t>
            </a:r>
            <a:r>
              <a:rPr lang="ar-IQ" sz="2000" b="1" dirty="0">
                <a:solidFill>
                  <a:srgbClr val="FF0000"/>
                </a:solidFill>
                <a:latin typeface="Arial,Bold"/>
              </a:rPr>
              <a:t>عالية إلى المنطقة التي تكون فيها تلك </a:t>
            </a:r>
            <a:r>
              <a:rPr lang="ar-IQ" sz="2000" b="1" dirty="0" smtClean="0">
                <a:solidFill>
                  <a:srgbClr val="FF0000"/>
                </a:solidFill>
                <a:latin typeface="Arial,Bold"/>
              </a:rPr>
              <a:t>الطاقة واطئة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56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399"/>
            <a:ext cx="5638800" cy="42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133600" y="16865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 smtClean="0">
                <a:solidFill>
                  <a:srgbClr val="FF0000"/>
                </a:solidFill>
              </a:rPr>
              <a:t>حركة الماء عبر غشاء اختياري النفاذية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6200" y="2514600"/>
            <a:ext cx="1632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من المنطقة:</a:t>
            </a:r>
          </a:p>
          <a:p>
            <a:pPr algn="r"/>
            <a:endParaRPr lang="ar-IQ" b="1" dirty="0" smtClean="0">
              <a:solidFill>
                <a:srgbClr val="FF0000"/>
              </a:solidFill>
            </a:endParaRPr>
          </a:p>
          <a:p>
            <a:pPr algn="r"/>
            <a:endParaRPr lang="ar-IQ" b="1" dirty="0" smtClean="0">
              <a:solidFill>
                <a:srgbClr val="FF0000"/>
              </a:solidFill>
            </a:endParaRPr>
          </a:p>
          <a:p>
            <a:pPr algn="r"/>
            <a:r>
              <a:rPr lang="ar-IQ" b="1" dirty="0" smtClean="0">
                <a:solidFill>
                  <a:srgbClr val="FF0000"/>
                </a:solidFill>
              </a:rPr>
              <a:t>1- ذات الجهد المائي الاعلى</a:t>
            </a:r>
          </a:p>
          <a:p>
            <a:pPr algn="r"/>
            <a:r>
              <a:rPr lang="ar-IQ" b="1" dirty="0" smtClean="0">
                <a:solidFill>
                  <a:srgbClr val="FF0000"/>
                </a:solidFill>
              </a:rPr>
              <a:t>2- ذات تركيز المذاب الاوطأ</a:t>
            </a:r>
          </a:p>
          <a:p>
            <a:pPr algn="r"/>
            <a:r>
              <a:rPr lang="ar-IQ" b="1" dirty="0" smtClean="0">
                <a:solidFill>
                  <a:srgbClr val="FF0000"/>
                </a:solidFill>
              </a:rPr>
              <a:t>3- ذات الجهد </a:t>
            </a:r>
            <a:r>
              <a:rPr lang="ar-IQ" b="1" dirty="0" err="1" smtClean="0">
                <a:solidFill>
                  <a:srgbClr val="FF0000"/>
                </a:solidFill>
              </a:rPr>
              <a:t>الازموزي</a:t>
            </a:r>
            <a:r>
              <a:rPr lang="ar-IQ" b="1" dirty="0" smtClean="0">
                <a:solidFill>
                  <a:srgbClr val="FF0000"/>
                </a:solidFill>
              </a:rPr>
              <a:t> الاعلى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62800" y="2596277"/>
            <a:ext cx="1632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الى المنطقة:</a:t>
            </a:r>
          </a:p>
          <a:p>
            <a:pPr algn="r"/>
            <a:endParaRPr lang="ar-IQ" b="1" dirty="0" smtClean="0">
              <a:solidFill>
                <a:srgbClr val="FF0000"/>
              </a:solidFill>
            </a:endParaRPr>
          </a:p>
          <a:p>
            <a:pPr algn="r"/>
            <a:endParaRPr lang="ar-IQ" b="1" dirty="0" smtClean="0">
              <a:solidFill>
                <a:srgbClr val="FF0000"/>
              </a:solidFill>
            </a:endParaRPr>
          </a:p>
          <a:p>
            <a:pPr algn="r"/>
            <a:r>
              <a:rPr lang="ar-IQ" b="1" dirty="0" smtClean="0">
                <a:solidFill>
                  <a:srgbClr val="FF0000"/>
                </a:solidFill>
              </a:rPr>
              <a:t>1- ذات الجهد المائي الاوطأ</a:t>
            </a:r>
          </a:p>
          <a:p>
            <a:pPr algn="r"/>
            <a:r>
              <a:rPr lang="ar-IQ" b="1" dirty="0" smtClean="0">
                <a:solidFill>
                  <a:srgbClr val="FF0000"/>
                </a:solidFill>
              </a:rPr>
              <a:t>2- ذات تركي المذاب الاعلى</a:t>
            </a:r>
          </a:p>
          <a:p>
            <a:pPr algn="r"/>
            <a:r>
              <a:rPr lang="ar-IQ" b="1" dirty="0" smtClean="0">
                <a:solidFill>
                  <a:srgbClr val="FF0000"/>
                </a:solidFill>
              </a:rPr>
              <a:t>3- ذات الجهد </a:t>
            </a:r>
            <a:r>
              <a:rPr lang="ar-IQ" b="1" dirty="0" err="1" smtClean="0">
                <a:solidFill>
                  <a:srgbClr val="FF0000"/>
                </a:solidFill>
              </a:rPr>
              <a:t>الازموزي</a:t>
            </a:r>
            <a:r>
              <a:rPr lang="ar-IQ" b="1" dirty="0" smtClean="0">
                <a:solidFill>
                  <a:srgbClr val="FF0000"/>
                </a:solidFill>
              </a:rPr>
              <a:t> الاوطأ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437723"/>
            <a:ext cx="693419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Osmosis</a:t>
            </a:r>
            <a:r>
              <a:rPr lang="ar-IQ" sz="3200" b="1" dirty="0" err="1">
                <a:solidFill>
                  <a:srgbClr val="FF0000"/>
                </a:solidFill>
              </a:rPr>
              <a:t>الازموزية</a:t>
            </a:r>
            <a:r>
              <a:rPr lang="ar-IQ" sz="3200" b="1" dirty="0">
                <a:solidFill>
                  <a:srgbClr val="FF0000"/>
                </a:solidFill>
              </a:rPr>
              <a:t> </a:t>
            </a:r>
            <a:endParaRPr lang="ar-IQ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,Bold"/>
              </a:rPr>
              <a:t>Osmotic potential is the cell wall resisting the turgor pressure</a:t>
            </a:r>
            <a:r>
              <a:rPr lang="ar-IQ" b="1" dirty="0">
                <a:solidFill>
                  <a:prstClr val="black"/>
                </a:solidFill>
                <a:latin typeface="Calibri,Bold"/>
              </a:rPr>
              <a:t>  يعرف الجهد </a:t>
            </a:r>
            <a:r>
              <a:rPr lang="ar-IQ" b="1" dirty="0" err="1">
                <a:solidFill>
                  <a:prstClr val="black"/>
                </a:solidFill>
                <a:latin typeface="Calibri,Bold"/>
              </a:rPr>
              <a:t>الازموزي</a:t>
            </a:r>
            <a:r>
              <a:rPr lang="ar-IQ" b="1" dirty="0">
                <a:solidFill>
                  <a:prstClr val="black"/>
                </a:solidFill>
                <a:latin typeface="Calibri,Bold"/>
              </a:rPr>
              <a:t> بانه مقاومة جدار الخلية لضغط الانتفاخ اي للجهد الضغطي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2053173"/>
            <a:ext cx="70294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90576" y="5830669"/>
            <a:ext cx="789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>
                <a:solidFill>
                  <a:prstClr val="black"/>
                </a:solidFill>
                <a:latin typeface="Calibri,Bold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,Bold"/>
              </a:rPr>
              <a:t>A lot of turgor pressure</a:t>
            </a:r>
            <a:r>
              <a:rPr lang="ar-IQ" b="1" dirty="0">
                <a:solidFill>
                  <a:prstClr val="black"/>
                </a:solidFill>
                <a:latin typeface="Calibri,Bold"/>
              </a:rPr>
              <a:t>                               </a:t>
            </a:r>
            <a:r>
              <a:rPr lang="en-US" b="1" dirty="0">
                <a:solidFill>
                  <a:prstClr val="black"/>
                </a:solidFill>
                <a:latin typeface="Calibri,Bold"/>
              </a:rPr>
              <a:t>Less turgor pressure</a:t>
            </a:r>
            <a:endParaRPr lang="ar-IQ" b="1" dirty="0">
              <a:solidFill>
                <a:prstClr val="black"/>
              </a:solidFill>
              <a:latin typeface="Calibri,Bold"/>
            </a:endParaRPr>
          </a:p>
          <a:p>
            <a:r>
              <a:rPr lang="ar-IQ" b="1" dirty="0">
                <a:solidFill>
                  <a:prstClr val="black"/>
                </a:solidFill>
                <a:latin typeface="Calibri,Bold"/>
              </a:rPr>
              <a:t>جهد ضغطي قليل                                                  جهد ضغطي عالي       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0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 rot="10800000" flipV="1">
            <a:off x="1295401" y="14872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المذيب (الماء) 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</a:rPr>
              <a:t>و المذاب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710870" y="2129135"/>
            <a:ext cx="794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غشاء اختياري النفاذية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00400" y="4038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ماء مقطر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86000" y="5867400"/>
            <a:ext cx="167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حركة جزيئات الماء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05200" y="6858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قوة الجاذبية الارضية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181600" y="259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الارتفاع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696200" y="1219200"/>
            <a:ext cx="76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إضافة ضغط خارجي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280290" y="26024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مكبس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238</Words>
  <Application>Microsoft Office PowerPoint</Application>
  <PresentationFormat>عرض على الشاشة (3:4)‏</PresentationFormat>
  <Paragraphs>38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Murtadha</dc:creator>
  <cp:lastModifiedBy>Dr. Murtadha</cp:lastModifiedBy>
  <cp:revision>4</cp:revision>
  <dcterms:created xsi:type="dcterms:W3CDTF">2020-01-18T11:35:02Z</dcterms:created>
  <dcterms:modified xsi:type="dcterms:W3CDTF">2020-01-18T11:49:26Z</dcterms:modified>
</cp:coreProperties>
</file>